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7" r:id="rId2"/>
    <p:sldId id="261" r:id="rId3"/>
    <p:sldId id="259" r:id="rId4"/>
    <p:sldId id="263" r:id="rId5"/>
    <p:sldId id="265" r:id="rId6"/>
    <p:sldId id="264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D667F-5DA6-4F4D-B23C-ECDFA2DC1C2C}" type="datetimeFigureOut">
              <a:rPr lang="en-GB" smtClean="0"/>
              <a:t>24/04/2013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4B51B-B2D8-4F2C-9B74-418215062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80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http://www.youtube.com/watch?v=XmO9bqfwxRk&amp;safe=active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6E12B-0A5F-4560-8788-900BB4C0A53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4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271F-87AE-4B47-9164-BF8208927A8A}" type="datetimeFigureOut">
              <a:rPr lang="en-GB" smtClean="0"/>
              <a:t>24/04/2013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3CA-0EC3-434C-A5A6-D2B87927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67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271F-87AE-4B47-9164-BF8208927A8A}" type="datetimeFigureOut">
              <a:rPr lang="en-GB" smtClean="0"/>
              <a:t>24/04/2013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3CA-0EC3-434C-A5A6-D2B87927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77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271F-87AE-4B47-9164-BF8208927A8A}" type="datetimeFigureOut">
              <a:rPr lang="en-GB" smtClean="0"/>
              <a:t>24/04/2013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3CA-0EC3-434C-A5A6-D2B87927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58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271F-87AE-4B47-9164-BF8208927A8A}" type="datetimeFigureOut">
              <a:rPr lang="en-GB" smtClean="0"/>
              <a:t>24/04/2013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3CA-0EC3-434C-A5A6-D2B87927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35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271F-87AE-4B47-9164-BF8208927A8A}" type="datetimeFigureOut">
              <a:rPr lang="en-GB" smtClean="0"/>
              <a:t>24/04/2013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3CA-0EC3-434C-A5A6-D2B87927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8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271F-87AE-4B47-9164-BF8208927A8A}" type="datetimeFigureOut">
              <a:rPr lang="en-GB" smtClean="0"/>
              <a:t>24/04/2013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3CA-0EC3-434C-A5A6-D2B87927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24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271F-87AE-4B47-9164-BF8208927A8A}" type="datetimeFigureOut">
              <a:rPr lang="en-GB" smtClean="0"/>
              <a:t>24/04/2013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3CA-0EC3-434C-A5A6-D2B87927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5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271F-87AE-4B47-9164-BF8208927A8A}" type="datetimeFigureOut">
              <a:rPr lang="en-GB" smtClean="0"/>
              <a:t>24/04/2013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3CA-0EC3-434C-A5A6-D2B87927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89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271F-87AE-4B47-9164-BF8208927A8A}" type="datetimeFigureOut">
              <a:rPr lang="en-GB" smtClean="0"/>
              <a:t>24/04/2013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3CA-0EC3-434C-A5A6-D2B87927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43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271F-87AE-4B47-9164-BF8208927A8A}" type="datetimeFigureOut">
              <a:rPr lang="en-GB" smtClean="0"/>
              <a:t>24/04/2013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3CA-0EC3-434C-A5A6-D2B87927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3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271F-87AE-4B47-9164-BF8208927A8A}" type="datetimeFigureOut">
              <a:rPr lang="en-GB" smtClean="0"/>
              <a:t>24/04/2013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3CA-0EC3-434C-A5A6-D2B87927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18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271F-87AE-4B47-9164-BF8208927A8A}" type="datetimeFigureOut">
              <a:rPr lang="en-GB" smtClean="0"/>
              <a:t>24/04/2013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093CA-0EC3-434C-A5A6-D2B87927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53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source=images&amp;cd=&amp;cad=rja&amp;docid=DjBqra8P88Q5VM&amp;tbnid=BVoN0B2lwaHVjM:&amp;ved=0CAgQjRwwADhV&amp;url=http://romeoandjuliet101.wikispaces.com/Character+list+and+Analysis&amp;ei=fFptUa-7PMKM7QaTw4CYCQ&amp;psig=AFQjCNHEcfTT2jCk_AXbKIBM4JaiTjs2AA&amp;ust=1366207485039399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source=images&amp;cd=&amp;cad=rja&amp;docid=7XlT5NjPZXECIM&amp;tbnid=pzoZ4Yg2AVg2tM:&amp;ved=0CAgQjRwwADgU&amp;url=http://www.ballet.co.uk/gallery/dm_royal_ballet_romeo_and_juliet_o2_0611/dm_romeo_and_juliet_o2_6170?full=1&amp;ei=xFltUfGUFMiBhAeIw4HIDQ&amp;psig=AFQjCNGO2M36agFrifXxgApRM2gWJU5hZw&amp;ust=1366207300359719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co.uk/url?sa=i&amp;source=images&amp;cd=&amp;cad=rja&amp;docid=jPSNP93Q2KAFuM&amp;tbnid=zPqiodJGCBi1BM:&amp;ved=0CAgQjRwwAA&amp;url=http://www.news.com.au/technology/parting-is-such-tweet-sorrow-romeo-and-juliet-get-twitter-treatment/story-e6frfro0-1225852973915&amp;ei=uFhtUdKyMuaX7QbOqIGQCg&amp;psig=AFQjCNHF2guYbK3qePw5FTX2NnF9KckGxQ&amp;ust=1366207032856523" TargetMode="Externa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source=images&amp;cd=&amp;cad=rja&amp;docid=7hDeJsGXDdb9dM&amp;tbnid=ghqxh9G2RQimIM:&amp;ved=0CAgQjRwwAA&amp;url=http%3A%2F%2Fwww.fanpop.com%2Fclubs%2Fromeo-and-juliet%2Fimages%2F151733&amp;ei=5qJ3Ue2QA8SFhQfM5IDgDw&amp;psig=AFQjCNHBo-DnaMC7F3f_UfzoA4mDAxl0Kg&amp;ust=136688138211141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source=images&amp;cd=&amp;cad=rja&amp;docid=hWq4OI37NbyEFM&amp;tbnid=TBYxOujwRdzRAM:&amp;ved=0CAgQjRwwAA&amp;url=http%3A%2F%2Fromeo-mytragiclovelife.blogspot.com%2F&amp;ei=yqZ3UdDwNoeXhQe04oEQ&amp;psig=AFQjCNHfxkpwHtWrpNTQKvi8901hagLHVA&amp;ust=136688237895288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source=images&amp;cd=&amp;cad=rja&amp;docid=jPSNP93Q2KAFuM&amp;tbnid=zPqiodJGCBi1BM:&amp;ved=0CAgQjRwwAA&amp;url=http://www.news.com.au/technology/parting-is-such-tweet-sorrow-romeo-and-juliet-get-twitter-treatment/story-e6frfro0-1225852973915&amp;ei=uFhtUdKyMuaX7QbOqIGQCg&amp;psig=AFQjCNHF2guYbK3qePw5FTX2NnF9KckGxQ&amp;ust=136620703285652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source=images&amp;cd=&amp;cad=rja&amp;docid=7XlT5NjPZXECIM&amp;tbnid=pzoZ4Yg2AVg2tM:&amp;ved=0CAgQjRwwADgU&amp;url=http://www.ballet.co.uk/gallery/dm_royal_ballet_romeo_and_juliet_o2_0611/dm_romeo_and_juliet_o2_6170?full=1&amp;ei=xFltUfGUFMiBhAeIw4HIDQ&amp;psig=AFQjCNGO2M36agFrifXxgApRM2gWJU5hZw&amp;ust=136620730035971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source=images&amp;cd=&amp;cad=rja&amp;docid=DjBqra8P88Q5VM&amp;tbnid=BVoN0B2lwaHVjM:&amp;ved=0CAgQjRwwADhV&amp;url=http://romeoandjuliet101.wikispaces.com/Character+list+and+Analysis&amp;ei=fFptUa-7PMKM7QaTw4CYCQ&amp;psig=AFQjCNHEcfTT2jCk_AXbKIBM4JaiTjs2AA&amp;ust=136620748503939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.uk/url?sa=i&amp;source=images&amp;cd=&amp;cad=rja&amp;docid=7XlT5NjPZXECIM&amp;tbnid=pzoZ4Yg2AVg2tM:&amp;ved=0CAgQjRwwADgU&amp;url=http://www.ballet.co.uk/gallery/dm_royal_ballet_romeo_and_juliet_o2_0611/dm_romeo_and_juliet_o2_6170?full=1&amp;ei=xFltUfGUFMiBhAeIw4HIDQ&amp;psig=AFQjCNGO2M36agFrifXxgApRM2gWJU5hZw&amp;ust=13662073003597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-747464"/>
            <a:ext cx="7272808" cy="3168352"/>
          </a:xfrm>
        </p:spPr>
        <p:txBody>
          <a:bodyPr>
            <a:noAutofit/>
          </a:bodyPr>
          <a:lstStyle/>
          <a:p>
            <a:r>
              <a:rPr lang="en-GB" sz="4400" b="1" i="1" dirty="0" smtClean="0"/>
              <a:t>Romeo and </a:t>
            </a:r>
            <a:r>
              <a:rPr lang="en-GB" b="1" i="1" dirty="0"/>
              <a:t>J</a:t>
            </a:r>
            <a:r>
              <a:rPr lang="en-GB" sz="4400" b="1" i="1" dirty="0" smtClean="0"/>
              <a:t>uliet</a:t>
            </a:r>
            <a:r>
              <a:rPr lang="en-GB" sz="4400" b="1" i="1" dirty="0" smtClean="0"/>
              <a:t/>
            </a:r>
            <a:br>
              <a:rPr lang="en-GB" sz="4400" b="1" i="1" dirty="0" smtClean="0"/>
            </a:br>
            <a:r>
              <a:rPr lang="en-GB" b="1" i="1" cap="none" dirty="0" smtClean="0"/>
              <a:t>By </a:t>
            </a:r>
            <a:r>
              <a:rPr lang="en-GB" b="1" i="1" cap="none" dirty="0" smtClean="0"/>
              <a:t>William Shakespeare</a:t>
            </a:r>
            <a:endParaRPr lang="en-GB" b="1" i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5967686"/>
            <a:ext cx="6616824" cy="1338064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A GFS Production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16" y="1738883"/>
            <a:ext cx="3405187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http://resources2.news.com.au/images/2010/04/13/1225852/969322-romeo-and-julie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13" y="3501008"/>
            <a:ext cx="3424690" cy="192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ballet.co.uk/albums/dm_royal_ballet_romeo_and_juliet_o2_0611/dm_romeo_and_juliet_o2_617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03" y="1738883"/>
            <a:ext cx="2502871" cy="188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romeoandjuliet101.wikispaces.com/file/view/picture_2.jpg/143668731/picture_2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59" y="3501008"/>
            <a:ext cx="2564315" cy="192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94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335165" cy="50405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3600" dirty="0" smtClean="0">
                <a:latin typeface="Algerian" pitchFamily="82" charset="0"/>
              </a:rPr>
              <a:t>Scene 1</a:t>
            </a:r>
            <a:endParaRPr lang="en-GB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169" y="992382"/>
            <a:ext cx="10369152" cy="5832648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Sampson, one of the </a:t>
            </a:r>
            <a:r>
              <a:rPr lang="en-US" sz="1800" dirty="0" err="1" smtClean="0">
                <a:latin typeface="Garamond" pitchFamily="18" charset="0"/>
              </a:rPr>
              <a:t>Capulets</a:t>
            </a:r>
            <a:r>
              <a:rPr lang="en-US" sz="1800" dirty="0" smtClean="0">
                <a:latin typeface="Garamond" pitchFamily="18" charset="0"/>
              </a:rPr>
              <a:t>, bites </a:t>
            </a:r>
            <a:r>
              <a:rPr lang="en-US" sz="1800" dirty="0">
                <a:latin typeface="Garamond" pitchFamily="18" charset="0"/>
              </a:rPr>
              <a:t>his thumb at the </a:t>
            </a:r>
            <a:endParaRPr lang="en-US" sz="1800" dirty="0" smtClean="0">
              <a:latin typeface="Garamond" pitchFamily="18" charset="0"/>
            </a:endParaRPr>
          </a:p>
          <a:p>
            <a:pPr indent="0">
              <a:buNone/>
            </a:pPr>
            <a:r>
              <a:rPr lang="en-US" sz="1800" dirty="0" err="1" smtClean="0">
                <a:latin typeface="Garamond" pitchFamily="18" charset="0"/>
              </a:rPr>
              <a:t>Montagues</a:t>
            </a:r>
            <a:r>
              <a:rPr lang="en-US" sz="1800" dirty="0" smtClean="0">
                <a:latin typeface="Garamond" pitchFamily="18" charset="0"/>
              </a:rPr>
              <a:t> (a </a:t>
            </a:r>
            <a:r>
              <a:rPr lang="en-US" sz="1800" dirty="0">
                <a:latin typeface="Garamond" pitchFamily="18" charset="0"/>
              </a:rPr>
              <a:t>highly </a:t>
            </a:r>
            <a:r>
              <a:rPr lang="en-US" sz="1800" dirty="0" smtClean="0">
                <a:latin typeface="Garamond" pitchFamily="18" charset="0"/>
              </a:rPr>
              <a:t>insulting gesture) and this starts a </a:t>
            </a: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street brawl between the two gangs.</a:t>
            </a:r>
          </a:p>
          <a:p>
            <a:pPr indent="0">
              <a:buNone/>
            </a:pPr>
            <a:endParaRPr lang="en-US" sz="1800" dirty="0" smtClean="0">
              <a:latin typeface="Garamond" pitchFamily="18" charset="0"/>
            </a:endParaRPr>
          </a:p>
          <a:p>
            <a:pPr indent="0">
              <a:buNone/>
            </a:pPr>
            <a:r>
              <a:rPr lang="en-US" sz="1800" dirty="0" err="1" smtClean="0">
                <a:latin typeface="Garamond" pitchFamily="18" charset="0"/>
              </a:rPr>
              <a:t>Benvolio</a:t>
            </a:r>
            <a:r>
              <a:rPr lang="en-US" sz="1800" dirty="0">
                <a:latin typeface="Garamond" pitchFamily="18" charset="0"/>
              </a:rPr>
              <a:t>, a </a:t>
            </a:r>
            <a:r>
              <a:rPr lang="en-US" sz="1800" dirty="0" smtClean="0">
                <a:latin typeface="Garamond" pitchFamily="18" charset="0"/>
              </a:rPr>
              <a:t>Montague</a:t>
            </a:r>
            <a:r>
              <a:rPr lang="en-US" sz="1800" dirty="0">
                <a:latin typeface="Garamond" pitchFamily="18" charset="0"/>
              </a:rPr>
              <a:t>, </a:t>
            </a:r>
            <a:r>
              <a:rPr lang="en-US" sz="1800" dirty="0" smtClean="0">
                <a:latin typeface="Garamond" pitchFamily="18" charset="0"/>
              </a:rPr>
              <a:t>tries to stop the fight. However, </a:t>
            </a:r>
            <a:r>
              <a:rPr lang="en-US" sz="1800" dirty="0" err="1" smtClean="0">
                <a:latin typeface="Garamond" pitchFamily="18" charset="0"/>
              </a:rPr>
              <a:t>Tybalt</a:t>
            </a:r>
            <a:r>
              <a:rPr lang="en-US" sz="1800" dirty="0">
                <a:latin typeface="Garamond" pitchFamily="18" charset="0"/>
              </a:rPr>
              <a:t>, </a:t>
            </a:r>
            <a:r>
              <a:rPr lang="en-US" sz="1800" dirty="0" smtClean="0">
                <a:latin typeface="Garamond" pitchFamily="18" charset="0"/>
              </a:rPr>
              <a:t>a Capulet</a:t>
            </a:r>
            <a:r>
              <a:rPr lang="en-US" sz="1800" dirty="0">
                <a:latin typeface="Garamond" pitchFamily="18" charset="0"/>
              </a:rPr>
              <a:t>, sees </a:t>
            </a:r>
            <a:r>
              <a:rPr lang="en-US" sz="1800" dirty="0" smtClean="0">
                <a:latin typeface="Garamond" pitchFamily="18" charset="0"/>
              </a:rPr>
              <a:t>that </a:t>
            </a:r>
            <a:r>
              <a:rPr lang="en-US" sz="1800" dirty="0" err="1" smtClean="0">
                <a:latin typeface="Garamond" pitchFamily="18" charset="0"/>
              </a:rPr>
              <a:t>Benvolio’s</a:t>
            </a:r>
            <a:r>
              <a:rPr lang="en-US" sz="1800" dirty="0" smtClean="0">
                <a:latin typeface="Garamond" pitchFamily="18" charset="0"/>
              </a:rPr>
              <a:t> </a:t>
            </a:r>
          </a:p>
          <a:p>
            <a:pPr indent="0">
              <a:buNone/>
            </a:pPr>
            <a:r>
              <a:rPr lang="en-US" sz="1800" dirty="0">
                <a:latin typeface="Garamond" pitchFamily="18" charset="0"/>
              </a:rPr>
              <a:t>s</a:t>
            </a:r>
            <a:r>
              <a:rPr lang="en-US" sz="1800" dirty="0" smtClean="0">
                <a:latin typeface="Garamond" pitchFamily="18" charset="0"/>
              </a:rPr>
              <a:t>word is drawn and </a:t>
            </a:r>
            <a:r>
              <a:rPr lang="en-US" sz="1800" dirty="0">
                <a:latin typeface="Garamond" pitchFamily="18" charset="0"/>
              </a:rPr>
              <a:t>draws his own. </a:t>
            </a:r>
            <a:r>
              <a:rPr lang="en-US" sz="1800" dirty="0" err="1" smtClean="0">
                <a:latin typeface="Garamond" pitchFamily="18" charset="0"/>
              </a:rPr>
              <a:t>Benvolio</a:t>
            </a:r>
            <a:r>
              <a:rPr lang="en-US" sz="1800" dirty="0" smtClean="0">
                <a:latin typeface="Garamond" pitchFamily="18" charset="0"/>
              </a:rPr>
              <a:t> </a:t>
            </a:r>
            <a:r>
              <a:rPr lang="en-US" sz="1800" dirty="0">
                <a:latin typeface="Garamond" pitchFamily="18" charset="0"/>
              </a:rPr>
              <a:t>explains that he is merely trying to </a:t>
            </a:r>
            <a:r>
              <a:rPr lang="en-US" sz="1800" dirty="0" smtClean="0">
                <a:latin typeface="Garamond" pitchFamily="18" charset="0"/>
              </a:rPr>
              <a:t>keep </a:t>
            </a:r>
            <a:r>
              <a:rPr lang="en-US" sz="1800" dirty="0">
                <a:latin typeface="Garamond" pitchFamily="18" charset="0"/>
              </a:rPr>
              <a:t>the </a:t>
            </a:r>
            <a:endParaRPr lang="en-US" sz="1800" dirty="0" smtClean="0">
              <a:latin typeface="Garamond" pitchFamily="18" charset="0"/>
            </a:endParaRP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peace</a:t>
            </a:r>
            <a:r>
              <a:rPr lang="en-US" sz="1800" dirty="0">
                <a:latin typeface="Garamond" pitchFamily="18" charset="0"/>
              </a:rPr>
              <a:t>, but </a:t>
            </a:r>
            <a:r>
              <a:rPr lang="en-US" sz="1800" dirty="0" err="1" smtClean="0">
                <a:latin typeface="Garamond" pitchFamily="18" charset="0"/>
              </a:rPr>
              <a:t>Tybalt</a:t>
            </a:r>
            <a:r>
              <a:rPr lang="en-US" sz="1800" dirty="0" smtClean="0">
                <a:latin typeface="Garamond" pitchFamily="18" charset="0"/>
              </a:rPr>
              <a:t> says that his hatred of peace is as deep as his hatred for the </a:t>
            </a:r>
            <a:r>
              <a:rPr lang="en-US" sz="1800" dirty="0" err="1" smtClean="0">
                <a:latin typeface="Garamond" pitchFamily="18" charset="0"/>
              </a:rPr>
              <a:t>Montagues</a:t>
            </a:r>
            <a:r>
              <a:rPr lang="en-US" sz="1800" dirty="0" smtClean="0">
                <a:latin typeface="Garamond" pitchFamily="18" charset="0"/>
              </a:rPr>
              <a:t> and </a:t>
            </a: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attacks. The </a:t>
            </a:r>
            <a:r>
              <a:rPr lang="en-US" sz="1800" dirty="0">
                <a:latin typeface="Garamond" pitchFamily="18" charset="0"/>
              </a:rPr>
              <a:t>brawl spreads. </a:t>
            </a:r>
            <a:endParaRPr lang="en-US" sz="1800" dirty="0" smtClean="0">
              <a:latin typeface="Garamond" pitchFamily="18" charset="0"/>
            </a:endParaRPr>
          </a:p>
          <a:p>
            <a:pPr indent="0">
              <a:buNone/>
            </a:pPr>
            <a:endParaRPr lang="en-US" sz="1800" dirty="0">
              <a:latin typeface="Garamond" pitchFamily="18" charset="0"/>
            </a:endParaRP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Prince </a:t>
            </a:r>
            <a:r>
              <a:rPr lang="en-US" sz="1800" dirty="0" err="1" smtClean="0">
                <a:latin typeface="Garamond" pitchFamily="18" charset="0"/>
              </a:rPr>
              <a:t>Escalius</a:t>
            </a:r>
            <a:r>
              <a:rPr lang="en-US" sz="1800" dirty="0" smtClean="0">
                <a:latin typeface="Garamond" pitchFamily="18" charset="0"/>
              </a:rPr>
              <a:t> </a:t>
            </a:r>
            <a:r>
              <a:rPr lang="en-US" sz="1800" dirty="0">
                <a:latin typeface="Garamond" pitchFamily="18" charset="0"/>
              </a:rPr>
              <a:t>arrives </a:t>
            </a:r>
            <a:r>
              <a:rPr lang="en-US" sz="1800" dirty="0" smtClean="0">
                <a:latin typeface="Garamond" pitchFamily="18" charset="0"/>
              </a:rPr>
              <a:t>, breaks up the fight, and </a:t>
            </a:r>
            <a:r>
              <a:rPr lang="en-US" sz="1800" dirty="0">
                <a:latin typeface="Garamond" pitchFamily="18" charset="0"/>
              </a:rPr>
              <a:t>proclaims a death sentence upon </a:t>
            </a:r>
            <a:r>
              <a:rPr lang="en-US" sz="1800" dirty="0" smtClean="0">
                <a:latin typeface="Garamond" pitchFamily="18" charset="0"/>
              </a:rPr>
              <a:t>anyone </a:t>
            </a:r>
            <a:r>
              <a:rPr lang="en-US" sz="1800" dirty="0">
                <a:latin typeface="Garamond" pitchFamily="18" charset="0"/>
              </a:rPr>
              <a:t>who </a:t>
            </a:r>
            <a:endParaRPr lang="en-US" sz="1800" dirty="0" smtClean="0">
              <a:latin typeface="Garamond" pitchFamily="18" charset="0"/>
            </a:endParaRP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disturbs the peace </a:t>
            </a:r>
            <a:r>
              <a:rPr lang="en-US" sz="1800" dirty="0">
                <a:latin typeface="Garamond" pitchFamily="18" charset="0"/>
              </a:rPr>
              <a:t>again. </a:t>
            </a:r>
            <a:endParaRPr lang="en-US" sz="1800" dirty="0" smtClean="0">
              <a:latin typeface="Garamond" pitchFamily="18" charset="0"/>
            </a:endParaRPr>
          </a:p>
          <a:p>
            <a:pPr indent="0">
              <a:buNone/>
            </a:pPr>
            <a:endParaRPr lang="en-US" sz="1800" dirty="0" smtClean="0">
              <a:latin typeface="Garamond" pitchFamily="18" charset="0"/>
            </a:endParaRP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After the brawl ends and the crowd disperses, </a:t>
            </a:r>
            <a:r>
              <a:rPr lang="en-US" sz="1800" dirty="0" err="1" smtClean="0">
                <a:latin typeface="Garamond" pitchFamily="18" charset="0"/>
              </a:rPr>
              <a:t>Benvolio</a:t>
            </a:r>
            <a:r>
              <a:rPr lang="en-US" sz="1800" dirty="0" smtClean="0">
                <a:latin typeface="Garamond" pitchFamily="18" charset="0"/>
              </a:rPr>
              <a:t> sees Romeo approaching and notes </a:t>
            </a: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that he is melancholy. Romeo tells </a:t>
            </a:r>
            <a:r>
              <a:rPr lang="en-US" sz="1800" dirty="0" err="1" smtClean="0">
                <a:latin typeface="Garamond" pitchFamily="18" charset="0"/>
              </a:rPr>
              <a:t>Benvolio</a:t>
            </a:r>
            <a:r>
              <a:rPr lang="en-US" sz="1800" dirty="0" smtClean="0">
                <a:latin typeface="Garamond" pitchFamily="18" charset="0"/>
              </a:rPr>
              <a:t> that he is in love with a woman (Rosaline) but that </a:t>
            </a: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she does not return his feelings.</a:t>
            </a:r>
          </a:p>
          <a:p>
            <a:pPr indent="0">
              <a:buNone/>
            </a:pPr>
            <a:endParaRPr lang="en-US" sz="1800" dirty="0" smtClean="0">
              <a:latin typeface="Garamond" pitchFamily="18" charset="0"/>
            </a:endParaRPr>
          </a:p>
          <a:p>
            <a:pPr indent="0">
              <a:buNone/>
            </a:pPr>
            <a:r>
              <a:rPr lang="en-US" sz="1800" dirty="0" err="1" smtClean="0">
                <a:latin typeface="Garamond" pitchFamily="18" charset="0"/>
              </a:rPr>
              <a:t>Benvolio</a:t>
            </a:r>
            <a:r>
              <a:rPr lang="en-US" sz="1800" dirty="0" smtClean="0">
                <a:latin typeface="Garamond" pitchFamily="18" charset="0"/>
              </a:rPr>
              <a:t> advises Romeo to forget her by gazing on other beauties, but Romeo is adamant that </a:t>
            </a: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he will never be able to forget his love for Rosaline.</a:t>
            </a:r>
          </a:p>
          <a:p>
            <a:pPr indent="0">
              <a:buNone/>
            </a:pPr>
            <a:endParaRPr lang="en-US" sz="1800" dirty="0" smtClean="0">
              <a:latin typeface="Garamond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349" y="12754"/>
            <a:ext cx="3818652" cy="197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7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335165" cy="504056"/>
          </a:xfrm>
          <a:solidFill>
            <a:srgbClr val="00FF00"/>
          </a:solidFill>
        </p:spPr>
        <p:txBody>
          <a:bodyPr>
            <a:noAutofit/>
          </a:bodyPr>
          <a:lstStyle/>
          <a:p>
            <a:r>
              <a:rPr lang="en-GB" sz="3600" dirty="0" smtClean="0">
                <a:latin typeface="Algerian" pitchFamily="82" charset="0"/>
              </a:rPr>
              <a:t>Scene 2</a:t>
            </a:r>
            <a:endParaRPr lang="en-GB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025352"/>
            <a:ext cx="10369152" cy="583264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Paris asks Capulet for Juliet's hand in marriage. </a:t>
            </a:r>
          </a:p>
          <a:p>
            <a:pPr indent="0">
              <a:buNone/>
            </a:pPr>
            <a:endParaRPr lang="en-US" sz="1800" dirty="0">
              <a:latin typeface="Garamond" pitchFamily="18" charset="0"/>
            </a:endParaRP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Capulet thinks she's too young to be married just yet, but </a:t>
            </a: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he invites Paris to a huge Capulet party that night</a:t>
            </a: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where Paris plans to woo Juliet. </a:t>
            </a:r>
          </a:p>
          <a:p>
            <a:pPr indent="0">
              <a:buNone/>
            </a:pPr>
            <a:endParaRPr lang="en-US" sz="1800" dirty="0">
              <a:latin typeface="Garamond" pitchFamily="18" charset="0"/>
            </a:endParaRPr>
          </a:p>
          <a:p>
            <a:pPr indent="0">
              <a:buNone/>
            </a:pPr>
            <a:r>
              <a:rPr lang="en-US" sz="1800" dirty="0" err="1" smtClean="0">
                <a:latin typeface="Garamond" pitchFamily="18" charset="0"/>
              </a:rPr>
              <a:t>Benvolio</a:t>
            </a:r>
            <a:r>
              <a:rPr lang="en-US" sz="1800" dirty="0" smtClean="0">
                <a:latin typeface="Garamond" pitchFamily="18" charset="0"/>
              </a:rPr>
              <a:t> and Romeo hear about the party and decide to go along even though they know that</a:t>
            </a:r>
          </a:p>
          <a:p>
            <a:pPr indent="0">
              <a:buNone/>
            </a:pPr>
            <a:r>
              <a:rPr lang="en-US" sz="1800" dirty="0" err="1" smtClean="0">
                <a:latin typeface="Garamond" pitchFamily="18" charset="0"/>
              </a:rPr>
              <a:t>Montagues</a:t>
            </a:r>
            <a:r>
              <a:rPr lang="en-US" sz="1800" dirty="0" smtClean="0">
                <a:latin typeface="Garamond" pitchFamily="18" charset="0"/>
              </a:rPr>
              <a:t> aren’t welcome.</a:t>
            </a:r>
          </a:p>
        </p:txBody>
      </p:sp>
      <p:pic>
        <p:nvPicPr>
          <p:cNvPr id="1026" name="Picture 2" descr="http://images.fanpop.com/images/image_uploads/Romeo---Juliet-romeo-and-juliet-151733_460_32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197" y="-388"/>
            <a:ext cx="3404076" cy="24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528" y="3933056"/>
            <a:ext cx="4335165" cy="50405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Algerian" pitchFamily="82" charset="0"/>
              </a:rPr>
              <a:t>Scene 3</a:t>
            </a:r>
            <a:endParaRPr lang="en-GB" sz="3600" dirty="0">
              <a:latin typeface="Algerian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10" y="4653136"/>
            <a:ext cx="9335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dirty="0" smtClean="0">
                <a:latin typeface="Garamond" pitchFamily="18" charset="0"/>
              </a:rPr>
              <a:t>Juliet’s mother informs her that Paris will be attending the party and intends to marry her.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9927" y="5373216"/>
            <a:ext cx="4335165" cy="50405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Algerian" pitchFamily="82" charset="0"/>
              </a:rPr>
              <a:t>Scene 4</a:t>
            </a:r>
            <a:endParaRPr lang="en-GB" sz="3600" dirty="0">
              <a:latin typeface="Algerian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371" y="6021288"/>
            <a:ext cx="9335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dirty="0" smtClean="0">
                <a:latin typeface="Garamond" pitchFamily="18" charset="0"/>
              </a:rPr>
              <a:t>On the way to the party Romeo tells </a:t>
            </a:r>
            <a:r>
              <a:rPr lang="en-US" dirty="0" err="1" smtClean="0">
                <a:latin typeface="Garamond" pitchFamily="18" charset="0"/>
              </a:rPr>
              <a:t>Benvolio</a:t>
            </a:r>
            <a:r>
              <a:rPr lang="en-US" dirty="0" smtClean="0">
                <a:latin typeface="Garamond" pitchFamily="18" charset="0"/>
              </a:rPr>
              <a:t> about a dream he’s had which has made him uneasy.</a:t>
            </a:r>
          </a:p>
          <a:p>
            <a:pPr indent="0">
              <a:buNone/>
            </a:pPr>
            <a:r>
              <a:rPr lang="en-US" dirty="0" smtClean="0">
                <a:latin typeface="Garamond" pitchFamily="18" charset="0"/>
              </a:rPr>
              <a:t>He feels that something bad is about to happen but he’s not sure what it is.</a:t>
            </a:r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335165" cy="50405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3600" dirty="0" smtClean="0">
                <a:latin typeface="Algerian" pitchFamily="82" charset="0"/>
              </a:rPr>
              <a:t>Scene 5</a:t>
            </a:r>
            <a:endParaRPr lang="en-GB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836712"/>
            <a:ext cx="10369152" cy="583264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Romeo attends the party. </a:t>
            </a:r>
            <a:r>
              <a:rPr lang="en-US" sz="1800" dirty="0" err="1" smtClean="0">
                <a:latin typeface="Garamond" pitchFamily="18" charset="0"/>
              </a:rPr>
              <a:t>Tybalt</a:t>
            </a:r>
            <a:r>
              <a:rPr lang="en-US" sz="1800" dirty="0" smtClean="0">
                <a:latin typeface="Garamond" pitchFamily="18" charset="0"/>
              </a:rPr>
              <a:t> spots him and wants to fight him but Capulet persuades him not</a:t>
            </a:r>
          </a:p>
          <a:p>
            <a:pPr indent="0">
              <a:buNone/>
            </a:pPr>
            <a:r>
              <a:rPr lang="en-US" sz="1800" dirty="0">
                <a:latin typeface="Garamond" pitchFamily="18" charset="0"/>
              </a:rPr>
              <a:t>t</a:t>
            </a:r>
            <a:r>
              <a:rPr lang="en-US" sz="1800" dirty="0" smtClean="0">
                <a:latin typeface="Garamond" pitchFamily="18" charset="0"/>
              </a:rPr>
              <a:t>o cause a scene and to put away his sword. </a:t>
            </a:r>
            <a:r>
              <a:rPr lang="en-US" sz="1800" dirty="0" err="1" smtClean="0">
                <a:latin typeface="Garamond" pitchFamily="18" charset="0"/>
              </a:rPr>
              <a:t>Tybalt</a:t>
            </a:r>
            <a:r>
              <a:rPr lang="en-US" sz="1800" dirty="0" smtClean="0">
                <a:latin typeface="Garamond" pitchFamily="18" charset="0"/>
              </a:rPr>
              <a:t> vows that he will get Romeo.</a:t>
            </a:r>
          </a:p>
          <a:p>
            <a:pPr indent="0">
              <a:buNone/>
            </a:pPr>
            <a:endParaRPr lang="en-US" sz="1800" dirty="0">
              <a:latin typeface="Garamond" pitchFamily="18" charset="0"/>
            </a:endParaRP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Romeo sees Juliet and is immediately captivated by her.</a:t>
            </a: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They talk and kiss but are later heart-broken when they</a:t>
            </a: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each find out separately that the other is from the </a:t>
            </a:r>
          </a:p>
          <a:p>
            <a:pPr indent="0">
              <a:buNone/>
            </a:pPr>
            <a:r>
              <a:rPr lang="en-US" sz="1800" dirty="0">
                <a:latin typeface="Garamond" pitchFamily="18" charset="0"/>
              </a:rPr>
              <a:t>f</a:t>
            </a:r>
            <a:r>
              <a:rPr lang="en-US" sz="1800" dirty="0" smtClean="0">
                <a:latin typeface="Garamond" pitchFamily="18" charset="0"/>
              </a:rPr>
              <a:t>amily they hate.</a:t>
            </a:r>
          </a:p>
          <a:p>
            <a:pPr indent="0">
              <a:buNone/>
            </a:pPr>
            <a:endParaRPr lang="en-US" sz="1800" dirty="0">
              <a:latin typeface="Garamond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7779" y="3356992"/>
            <a:ext cx="4335165" cy="50405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Algerian" pitchFamily="82" charset="0"/>
              </a:rPr>
              <a:t>Scene 6</a:t>
            </a:r>
            <a:endParaRPr lang="en-GB" sz="3600" dirty="0">
              <a:latin typeface="Algerian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10" y="4060100"/>
            <a:ext cx="9335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dirty="0" err="1" smtClean="0">
                <a:latin typeface="Garamond" pitchFamily="18" charset="0"/>
              </a:rPr>
              <a:t>Mercutio</a:t>
            </a:r>
            <a:r>
              <a:rPr lang="en-US" dirty="0" smtClean="0">
                <a:latin typeface="Garamond" pitchFamily="18" charset="0"/>
              </a:rPr>
              <a:t> and </a:t>
            </a:r>
            <a:r>
              <a:rPr lang="en-US" dirty="0" err="1" smtClean="0">
                <a:latin typeface="Garamond" pitchFamily="18" charset="0"/>
              </a:rPr>
              <a:t>Benvolio</a:t>
            </a:r>
            <a:r>
              <a:rPr lang="en-US" dirty="0" smtClean="0">
                <a:latin typeface="Garamond" pitchFamily="18" charset="0"/>
              </a:rPr>
              <a:t> look for their friend Romeo after the party but can’t </a:t>
            </a:r>
          </a:p>
          <a:p>
            <a:pPr indent="0">
              <a:buNone/>
            </a:pPr>
            <a:r>
              <a:rPr lang="en-US" dirty="0" smtClean="0">
                <a:latin typeface="Garamond" pitchFamily="18" charset="0"/>
              </a:rPr>
              <a:t>find him because Romeo has gone to look for Juliet.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7779" y="5013176"/>
            <a:ext cx="4335165" cy="50405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Algerian" pitchFamily="82" charset="0"/>
              </a:rPr>
              <a:t>Scene 7</a:t>
            </a:r>
            <a:endParaRPr lang="en-GB" sz="3600" dirty="0">
              <a:latin typeface="Algerian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110" y="5836622"/>
            <a:ext cx="9335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dirty="0" smtClean="0">
                <a:latin typeface="Garamond" pitchFamily="18" charset="0"/>
              </a:rPr>
              <a:t>Romeo sneaks into Juliet’s garden. She comes out onto her balcony and they talk about how much</a:t>
            </a:r>
          </a:p>
          <a:p>
            <a:pPr indent="0">
              <a:buNone/>
            </a:pPr>
            <a:r>
              <a:rPr lang="en-US" dirty="0">
                <a:latin typeface="Garamond" pitchFamily="18" charset="0"/>
              </a:rPr>
              <a:t>t</a:t>
            </a:r>
            <a:r>
              <a:rPr lang="en-US" dirty="0" smtClean="0">
                <a:latin typeface="Garamond" pitchFamily="18" charset="0"/>
              </a:rPr>
              <a:t>hey love each other and want to marry. This is the key romantic scene in the play.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76394"/>
            <a:ext cx="3595098" cy="238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2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77" y="188640"/>
            <a:ext cx="4335165" cy="504056"/>
          </a:xfrm>
          <a:solidFill>
            <a:srgbClr val="00FF00"/>
          </a:solidFill>
        </p:spPr>
        <p:txBody>
          <a:bodyPr>
            <a:noAutofit/>
          </a:bodyPr>
          <a:lstStyle/>
          <a:p>
            <a:r>
              <a:rPr lang="en-GB" sz="3600" dirty="0" smtClean="0">
                <a:latin typeface="Algerian" pitchFamily="82" charset="0"/>
              </a:rPr>
              <a:t>Scenes 8 - 11</a:t>
            </a:r>
            <a:endParaRPr lang="en-GB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845" y="673321"/>
            <a:ext cx="10369152" cy="583264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Romeo meets Friar Lawrence to ask him to</a:t>
            </a: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perform his marriage to Juliet. The friar </a:t>
            </a: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agrees to marry them because</a:t>
            </a:r>
            <a:r>
              <a:rPr lang="en-US" sz="1800" dirty="0">
                <a:latin typeface="Garamond" pitchFamily="18" charset="0"/>
              </a:rPr>
              <a:t> </a:t>
            </a:r>
            <a:r>
              <a:rPr lang="en-US" sz="1800" dirty="0" smtClean="0">
                <a:latin typeface="Garamond" pitchFamily="18" charset="0"/>
              </a:rPr>
              <a:t>he hopes that </a:t>
            </a: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their union will secure peace between the </a:t>
            </a: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feuding families.</a:t>
            </a:r>
          </a:p>
          <a:p>
            <a:pPr indent="0">
              <a:buNone/>
            </a:pPr>
            <a:endParaRPr lang="en-US" sz="1800" dirty="0">
              <a:latin typeface="Garamond" pitchFamily="18" charset="0"/>
            </a:endParaRP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Romeo arranges the wedding by plotting</a:t>
            </a: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with Juliet’s nurse and the couple </a:t>
            </a: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are married in secret.</a:t>
            </a:r>
            <a:endParaRPr lang="en-US" sz="1800" dirty="0">
              <a:latin typeface="Garamond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6351" y="3589645"/>
            <a:ext cx="4335165" cy="50405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Algerian" pitchFamily="82" charset="0"/>
              </a:rPr>
              <a:t>Scene 12</a:t>
            </a:r>
            <a:endParaRPr lang="en-GB" sz="3600" dirty="0">
              <a:latin typeface="Algerian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93097"/>
            <a:ext cx="96217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dirty="0" err="1" smtClean="0">
                <a:latin typeface="Garamond" pitchFamily="18" charset="0"/>
              </a:rPr>
              <a:t>Tybalt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smtClean="0">
                <a:latin typeface="Garamond" pitchFamily="18" charset="0"/>
              </a:rPr>
              <a:t>goes looking for Romeo to start a fight. </a:t>
            </a:r>
          </a:p>
          <a:p>
            <a:pPr indent="0">
              <a:buNone/>
            </a:pPr>
            <a:r>
              <a:rPr lang="en-US" dirty="0" smtClean="0">
                <a:latin typeface="Garamond" pitchFamily="18" charset="0"/>
              </a:rPr>
              <a:t>He meets </a:t>
            </a:r>
            <a:r>
              <a:rPr lang="en-US" dirty="0" err="1" smtClean="0">
                <a:latin typeface="Garamond" pitchFamily="18" charset="0"/>
              </a:rPr>
              <a:t>Mercutio</a:t>
            </a:r>
            <a:r>
              <a:rPr lang="en-US" dirty="0" smtClean="0">
                <a:latin typeface="Garamond" pitchFamily="18" charset="0"/>
              </a:rPr>
              <a:t>, Romeo’s friend, and they do battle.</a:t>
            </a:r>
          </a:p>
          <a:p>
            <a:pPr indent="0">
              <a:buNone/>
            </a:pPr>
            <a:endParaRPr lang="en-US" dirty="0" smtClean="0">
              <a:latin typeface="Garamond" pitchFamily="18" charset="0"/>
            </a:endParaRPr>
          </a:p>
          <a:p>
            <a:pPr indent="0">
              <a:buNone/>
            </a:pPr>
            <a:r>
              <a:rPr lang="en-US" dirty="0" smtClean="0">
                <a:latin typeface="Garamond" pitchFamily="18" charset="0"/>
              </a:rPr>
              <a:t>Romeo arrives and tries to intervene but when he puts</a:t>
            </a:r>
          </a:p>
          <a:p>
            <a:pPr indent="0">
              <a:buNone/>
            </a:pPr>
            <a:r>
              <a:rPr lang="en-US" dirty="0" smtClean="0">
                <a:latin typeface="Garamond" pitchFamily="18" charset="0"/>
              </a:rPr>
              <a:t>himself between them </a:t>
            </a:r>
            <a:r>
              <a:rPr lang="en-US" dirty="0" err="1" smtClean="0">
                <a:latin typeface="Garamond" pitchFamily="18" charset="0"/>
              </a:rPr>
              <a:t>Tybalt</a:t>
            </a:r>
            <a:r>
              <a:rPr lang="en-US" dirty="0" smtClean="0">
                <a:latin typeface="Garamond" pitchFamily="18" charset="0"/>
              </a:rPr>
              <a:t> takes the chance to stab </a:t>
            </a:r>
          </a:p>
          <a:p>
            <a:pPr indent="0">
              <a:buNone/>
            </a:pPr>
            <a:r>
              <a:rPr lang="en-US" dirty="0" err="1" smtClean="0">
                <a:latin typeface="Garamond" pitchFamily="18" charset="0"/>
              </a:rPr>
              <a:t>Mercutio</a:t>
            </a:r>
            <a:r>
              <a:rPr lang="en-US" dirty="0" smtClean="0">
                <a:latin typeface="Garamond" pitchFamily="18" charset="0"/>
              </a:rPr>
              <a:t> under Romeo’s arm. </a:t>
            </a:r>
          </a:p>
          <a:p>
            <a:pPr indent="0">
              <a:buNone/>
            </a:pPr>
            <a:endParaRPr lang="en-US" dirty="0">
              <a:latin typeface="Garamond" pitchFamily="18" charset="0"/>
            </a:endParaRPr>
          </a:p>
          <a:p>
            <a:pPr indent="0">
              <a:buNone/>
            </a:pPr>
            <a:r>
              <a:rPr lang="en-US" dirty="0" err="1" smtClean="0">
                <a:latin typeface="Garamond" pitchFamily="18" charset="0"/>
              </a:rPr>
              <a:t>Mercutio</a:t>
            </a:r>
            <a:r>
              <a:rPr lang="en-US" dirty="0" smtClean="0">
                <a:latin typeface="Garamond" pitchFamily="18" charset="0"/>
              </a:rPr>
              <a:t> dies. Romeo is devastated and attacks </a:t>
            </a:r>
            <a:r>
              <a:rPr lang="en-US" dirty="0" err="1" smtClean="0">
                <a:latin typeface="Garamond" pitchFamily="18" charset="0"/>
              </a:rPr>
              <a:t>Tybalt</a:t>
            </a:r>
            <a:r>
              <a:rPr lang="en-US" dirty="0" smtClean="0">
                <a:latin typeface="Garamond" pitchFamily="18" charset="0"/>
              </a:rPr>
              <a:t>, killing him. Romeo is banished to live in exile.</a:t>
            </a:r>
          </a:p>
        </p:txBody>
      </p:sp>
      <p:pic>
        <p:nvPicPr>
          <p:cNvPr id="3076" name="Picture 4" descr="http://1.bp.blogspot.com/-j9B2rhnjwkc/TaIlB1HeDoI/AAAAAAAAAAU/eneSweXGvmM/s1600/Wedding+Photo+%2528Romeo+and+Julie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69" y="878384"/>
            <a:ext cx="3613653" cy="241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349" y="4093701"/>
            <a:ext cx="3818652" cy="197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77" y="188640"/>
            <a:ext cx="4335165" cy="504056"/>
          </a:xfrm>
          <a:solidFill>
            <a:srgbClr val="00FF00"/>
          </a:solidFill>
        </p:spPr>
        <p:txBody>
          <a:bodyPr>
            <a:noAutofit/>
          </a:bodyPr>
          <a:lstStyle/>
          <a:p>
            <a:r>
              <a:rPr lang="en-GB" sz="3600" dirty="0" smtClean="0">
                <a:latin typeface="Algerian" pitchFamily="82" charset="0"/>
              </a:rPr>
              <a:t>Scene 13 - 14</a:t>
            </a:r>
            <a:endParaRPr lang="en-GB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5349"/>
            <a:ext cx="10980712" cy="583264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Juliet discovers that Romeo has killed her cousin </a:t>
            </a:r>
            <a:r>
              <a:rPr lang="en-US" sz="1800" dirty="0" err="1" smtClean="0">
                <a:latin typeface="Garamond" pitchFamily="18" charset="0"/>
              </a:rPr>
              <a:t>Tybalt</a:t>
            </a:r>
            <a:r>
              <a:rPr lang="en-US" sz="1800" dirty="0" smtClean="0">
                <a:latin typeface="Garamond" pitchFamily="18" charset="0"/>
              </a:rPr>
              <a:t> and is about to be exiled.</a:t>
            </a:r>
          </a:p>
          <a:p>
            <a:pPr indent="0">
              <a:buNone/>
            </a:pPr>
            <a:endParaRPr lang="en-US" sz="1800" dirty="0">
              <a:latin typeface="Garamond" pitchFamily="18" charset="0"/>
            </a:endParaRP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She is devastated and sends her nurse to Friar Lawrence</a:t>
            </a: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to pass on a ring to Romeo: a symbol that she still loves </a:t>
            </a: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him and remains his faithful wife.</a:t>
            </a:r>
            <a:endParaRPr lang="en-US" sz="1800" dirty="0">
              <a:latin typeface="Garamond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6350" y="3337617"/>
            <a:ext cx="4335165" cy="5040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Algerian" pitchFamily="82" charset="0"/>
              </a:rPr>
              <a:t>Scene 15</a:t>
            </a:r>
            <a:endParaRPr lang="en-GB" sz="3600" dirty="0">
              <a:latin typeface="Algerian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3935807"/>
            <a:ext cx="9621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dirty="0" smtClean="0">
                <a:latin typeface="Garamond" pitchFamily="18" charset="0"/>
              </a:rPr>
              <a:t>Capulet, not knowing that Juliet is already married to Romeo,  agrees that Paris can marry Juliet.</a:t>
            </a:r>
          </a:p>
        </p:txBody>
      </p:sp>
      <p:pic>
        <p:nvPicPr>
          <p:cNvPr id="13" name="Picture 8" descr="http://resources2.news.com.au/images/2010/04/13/1225852/969322-romeo-and-julie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84" y="1913308"/>
            <a:ext cx="3424690" cy="192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03831" y="4653136"/>
            <a:ext cx="4335165" cy="50405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Algerian" pitchFamily="82" charset="0"/>
              </a:rPr>
              <a:t>Scene 16</a:t>
            </a:r>
            <a:endParaRPr lang="en-GB" sz="3600" dirty="0">
              <a:latin typeface="Algerian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60" y="5517232"/>
            <a:ext cx="9621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dirty="0" smtClean="0">
                <a:latin typeface="Garamond" pitchFamily="18" charset="0"/>
              </a:rPr>
              <a:t>Romeo and Juliet secretly spend one last evening together before Romeo’s banishment. They talk </a:t>
            </a:r>
          </a:p>
          <a:p>
            <a:pPr indent="0">
              <a:buNone/>
            </a:pPr>
            <a:r>
              <a:rPr lang="en-US" dirty="0" smtClean="0">
                <a:latin typeface="Garamond" pitchFamily="18" charset="0"/>
              </a:rPr>
              <a:t>about how much they love each other and promise that they will be together again. </a:t>
            </a:r>
          </a:p>
          <a:p>
            <a:pPr indent="0">
              <a:buNone/>
            </a:pPr>
            <a:endParaRPr lang="en-US" dirty="0">
              <a:latin typeface="Garamond" pitchFamily="18" charset="0"/>
            </a:endParaRPr>
          </a:p>
          <a:p>
            <a:pPr indent="0">
              <a:buNone/>
            </a:pPr>
            <a:r>
              <a:rPr lang="en-US" dirty="0" smtClean="0">
                <a:latin typeface="Garamond" pitchFamily="18" charset="0"/>
              </a:rPr>
              <a:t>After Romeo leaves, Juliet’s mother informs her that she has been promised to Paris.</a:t>
            </a:r>
          </a:p>
        </p:txBody>
      </p:sp>
    </p:spTree>
    <p:extLst>
      <p:ext uri="{BB962C8B-B14F-4D97-AF65-F5344CB8AC3E}">
        <p14:creationId xmlns:p14="http://schemas.microsoft.com/office/powerpoint/2010/main" val="31683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77" y="188640"/>
            <a:ext cx="4335165" cy="504056"/>
          </a:xfrm>
          <a:solidFill>
            <a:srgbClr val="00FF00"/>
          </a:solidFill>
        </p:spPr>
        <p:txBody>
          <a:bodyPr>
            <a:noAutofit/>
          </a:bodyPr>
          <a:lstStyle/>
          <a:p>
            <a:r>
              <a:rPr lang="en-GB" sz="3600" dirty="0" smtClean="0">
                <a:latin typeface="Algerian" pitchFamily="82" charset="0"/>
              </a:rPr>
              <a:t>Scene 17 - 18</a:t>
            </a:r>
            <a:endParaRPr lang="en-GB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5349"/>
            <a:ext cx="10980712" cy="583264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Juliet goes to seek Friar Lawrence’s help. Together they form a plan: Juliet will take a sleeping </a:t>
            </a:r>
          </a:p>
          <a:p>
            <a:pPr indent="0">
              <a:buNone/>
            </a:pPr>
            <a:r>
              <a:rPr lang="en-US" sz="1800" dirty="0">
                <a:latin typeface="Garamond" pitchFamily="18" charset="0"/>
              </a:rPr>
              <a:t>p</a:t>
            </a:r>
            <a:r>
              <a:rPr lang="en-US" sz="1800" dirty="0" smtClean="0">
                <a:latin typeface="Garamond" pitchFamily="18" charset="0"/>
              </a:rPr>
              <a:t>otion to fake her own death. Friar Lawrence will send word to Romeo to inform him of the plan</a:t>
            </a:r>
          </a:p>
          <a:p>
            <a:pPr indent="0">
              <a:buNone/>
            </a:pPr>
            <a:r>
              <a:rPr lang="en-US" sz="1800" dirty="0">
                <a:latin typeface="Garamond" pitchFamily="18" charset="0"/>
              </a:rPr>
              <a:t>a</a:t>
            </a:r>
            <a:r>
              <a:rPr lang="en-US" sz="1800" dirty="0" smtClean="0">
                <a:latin typeface="Garamond" pitchFamily="18" charset="0"/>
              </a:rPr>
              <a:t>nd after Juliet’s ‘death’ they will sneak away together. Juliet takes the potion and looks forward to</a:t>
            </a: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seeing her true love Romeo again.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55976" y="2449917"/>
            <a:ext cx="4335165" cy="5040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Algerian" pitchFamily="82" charset="0"/>
              </a:rPr>
              <a:t>Scene 19</a:t>
            </a:r>
            <a:endParaRPr lang="en-GB" sz="3600" dirty="0">
              <a:latin typeface="Algerian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0657" y="3222954"/>
            <a:ext cx="9621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dirty="0" smtClean="0">
                <a:latin typeface="Garamond" pitchFamily="18" charset="0"/>
              </a:rPr>
              <a:t>Friar Lawrence </a:t>
            </a:r>
            <a:r>
              <a:rPr lang="en-US" dirty="0" err="1" smtClean="0">
                <a:latin typeface="Garamond" pitchFamily="18" charset="0"/>
              </a:rPr>
              <a:t>realises</a:t>
            </a:r>
            <a:r>
              <a:rPr lang="en-US" dirty="0" smtClean="0">
                <a:latin typeface="Garamond" pitchFamily="18" charset="0"/>
              </a:rPr>
              <a:t> with horror that Romeo has not </a:t>
            </a:r>
          </a:p>
          <a:p>
            <a:pPr indent="0">
              <a:buNone/>
            </a:pPr>
            <a:r>
              <a:rPr lang="en-US" dirty="0" smtClean="0">
                <a:latin typeface="Garamond" pitchFamily="18" charset="0"/>
              </a:rPr>
              <a:t>received his message.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332018" y="4171032"/>
            <a:ext cx="4335165" cy="50405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Algerian" pitchFamily="82" charset="0"/>
              </a:rPr>
              <a:t>Scene 20</a:t>
            </a:r>
            <a:endParaRPr lang="en-GB" sz="3600" dirty="0">
              <a:latin typeface="Algerian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5104882"/>
            <a:ext cx="9621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dirty="0" smtClean="0">
                <a:latin typeface="Garamond" pitchFamily="18" charset="0"/>
              </a:rPr>
              <a:t>Romeo hears that Juliet has died and believes it to be true. He is so torn apart by despair that he</a:t>
            </a:r>
          </a:p>
          <a:p>
            <a:pPr indent="0">
              <a:buNone/>
            </a:pPr>
            <a:r>
              <a:rPr lang="en-US" dirty="0">
                <a:latin typeface="Garamond" pitchFamily="18" charset="0"/>
              </a:rPr>
              <a:t>s</a:t>
            </a:r>
            <a:r>
              <a:rPr lang="en-US" dirty="0" smtClean="0">
                <a:latin typeface="Garamond" pitchFamily="18" charset="0"/>
              </a:rPr>
              <a:t>eeks out an apothecary (historical pharmacist) to buy some poison to kill himself.</a:t>
            </a:r>
          </a:p>
        </p:txBody>
      </p:sp>
      <p:pic>
        <p:nvPicPr>
          <p:cNvPr id="9" name="Picture 10" descr="http://www.ballet.co.uk/albums/dm_royal_ballet_romeo_and_juliet_o2_0611/dm_romeo_and_juliet_o2_617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38320"/>
            <a:ext cx="2815286" cy="211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2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4335165" cy="504056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GB" sz="3600" dirty="0" smtClean="0">
                <a:latin typeface="Algerian" pitchFamily="82" charset="0"/>
              </a:rPr>
              <a:t>Scene 21</a:t>
            </a:r>
            <a:endParaRPr lang="en-GB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111" y="1196752"/>
            <a:ext cx="10980712" cy="583264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Romeo goes to the Capulet tomb where Juliet has been laid to</a:t>
            </a: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rest. He sees her sleeping body and believes that she is dead.</a:t>
            </a:r>
          </a:p>
          <a:p>
            <a:pPr indent="0">
              <a:buNone/>
            </a:pPr>
            <a:endParaRPr lang="en-US" sz="1800" dirty="0">
              <a:latin typeface="Garamond" pitchFamily="18" charset="0"/>
            </a:endParaRP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After a speech about his love for her and his despair at her</a:t>
            </a: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death, he drinks the poison and kills himself.</a:t>
            </a:r>
          </a:p>
          <a:p>
            <a:pPr indent="0">
              <a:buNone/>
            </a:pPr>
            <a:endParaRPr lang="en-US" sz="1800" dirty="0">
              <a:latin typeface="Garamond" pitchFamily="18" charset="0"/>
            </a:endParaRP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Juliet wakes up and sees Romeo’s dead body beside her. </a:t>
            </a:r>
            <a:r>
              <a:rPr lang="en-US" sz="1800" dirty="0" err="1" smtClean="0">
                <a:latin typeface="Garamond" pitchFamily="18" charset="0"/>
              </a:rPr>
              <a:t>Realising</a:t>
            </a:r>
            <a:endParaRPr lang="en-US" sz="1800" dirty="0" smtClean="0">
              <a:latin typeface="Garamond" pitchFamily="18" charset="0"/>
            </a:endParaRPr>
          </a:p>
          <a:p>
            <a:pPr indent="0">
              <a:buNone/>
            </a:pPr>
            <a:r>
              <a:rPr lang="en-US" sz="1800" dirty="0">
                <a:latin typeface="Garamond" pitchFamily="18" charset="0"/>
              </a:rPr>
              <a:t>w</a:t>
            </a:r>
            <a:r>
              <a:rPr lang="en-US" sz="1800" dirty="0" smtClean="0">
                <a:latin typeface="Garamond" pitchFamily="18" charset="0"/>
              </a:rPr>
              <a:t>hat has happened, she is overcome with grief. She tries to kiss</a:t>
            </a: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his lips to drink some of the poison from his lips but when this</a:t>
            </a:r>
          </a:p>
          <a:p>
            <a:pPr indent="0">
              <a:buNone/>
            </a:pPr>
            <a:r>
              <a:rPr lang="en-US" sz="1800" dirty="0">
                <a:latin typeface="Garamond" pitchFamily="18" charset="0"/>
              </a:rPr>
              <a:t>d</a:t>
            </a:r>
            <a:r>
              <a:rPr lang="en-US" sz="1800" dirty="0" smtClean="0">
                <a:latin typeface="Garamond" pitchFamily="18" charset="0"/>
              </a:rPr>
              <a:t>oesn’t work she takes a dagger and kills herself.</a:t>
            </a:r>
          </a:p>
          <a:p>
            <a:pPr indent="0">
              <a:buNone/>
            </a:pPr>
            <a:endParaRPr lang="en-US" sz="1800" dirty="0">
              <a:latin typeface="Garamond" pitchFamily="18" charset="0"/>
            </a:endParaRP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Friar Lawrence comes to wake up Juliet and finds the two bodies side by side. He calls the prince</a:t>
            </a:r>
          </a:p>
          <a:p>
            <a:pPr indent="0">
              <a:buNone/>
            </a:pPr>
            <a:r>
              <a:rPr lang="en-US" sz="1800" dirty="0">
                <a:latin typeface="Garamond" pitchFamily="18" charset="0"/>
              </a:rPr>
              <a:t>a</a:t>
            </a:r>
            <a:r>
              <a:rPr lang="en-US" sz="1800" dirty="0" smtClean="0">
                <a:latin typeface="Garamond" pitchFamily="18" charset="0"/>
              </a:rPr>
              <a:t>nd the two families together. They are horrified at what has happened and agree to make peace.</a:t>
            </a:r>
          </a:p>
          <a:p>
            <a:pPr indent="0">
              <a:buNone/>
            </a:pPr>
            <a:r>
              <a:rPr lang="en-US" sz="1800" dirty="0" smtClean="0">
                <a:latin typeface="Garamond" pitchFamily="18" charset="0"/>
              </a:rPr>
              <a:t>Alas, it is too late for Romeo and Juliet.</a:t>
            </a:r>
          </a:p>
        </p:txBody>
      </p:sp>
      <p:pic>
        <p:nvPicPr>
          <p:cNvPr id="11" name="Picture 14" descr="http://romeoandjuliet101.wikispaces.com/file/view/picture_2.jpg/143668731/picture_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431" y="2033162"/>
            <a:ext cx="3181145" cy="239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ballet.co.uk/albums/dm_royal_ballet_romeo_and_juliet_o2_0611/dm_romeo_and_juliet_o2_617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14" y="0"/>
            <a:ext cx="2815286" cy="211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9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979</Words>
  <Application>Microsoft Office PowerPoint</Application>
  <PresentationFormat>On-screen Show (4:3)</PresentationFormat>
  <Paragraphs>109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Romeo and Juliet By William Shakespeare</vt:lpstr>
      <vt:lpstr>Scene 1</vt:lpstr>
      <vt:lpstr>Scene 2</vt:lpstr>
      <vt:lpstr>Scene 5</vt:lpstr>
      <vt:lpstr>Scenes 8 - 11</vt:lpstr>
      <vt:lpstr>Scene 13 - 14</vt:lpstr>
      <vt:lpstr>Scene 17 - 18</vt:lpstr>
      <vt:lpstr>Scene 21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Romeo and juliet  By William Shakespeare</dc:title>
  <dc:creator>Caroline Cullen</dc:creator>
  <cp:lastModifiedBy>Caroline Cullen</cp:lastModifiedBy>
  <cp:revision>12</cp:revision>
  <dcterms:created xsi:type="dcterms:W3CDTF">2013-04-24T08:47:54Z</dcterms:created>
  <dcterms:modified xsi:type="dcterms:W3CDTF">2013-04-24T10:06:29Z</dcterms:modified>
</cp:coreProperties>
</file>